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5" r:id="rId5"/>
    <p:sldId id="272" r:id="rId6"/>
    <p:sldId id="265" r:id="rId7"/>
    <p:sldId id="262" r:id="rId8"/>
    <p:sldId id="267" r:id="rId9"/>
    <p:sldId id="296" r:id="rId10"/>
    <p:sldId id="297" r:id="rId11"/>
    <p:sldId id="298" r:id="rId12"/>
    <p:sldId id="299" r:id="rId13"/>
    <p:sldId id="264" r:id="rId14"/>
    <p:sldId id="288" r:id="rId15"/>
    <p:sldId id="259" r:id="rId16"/>
    <p:sldId id="300" r:id="rId17"/>
    <p:sldId id="287" r:id="rId18"/>
    <p:sldId id="301" r:id="rId19"/>
    <p:sldId id="289" r:id="rId20"/>
    <p:sldId id="291" r:id="rId21"/>
    <p:sldId id="260" r:id="rId22"/>
    <p:sldId id="285" r:id="rId23"/>
    <p:sldId id="293" r:id="rId24"/>
    <p:sldId id="283" r:id="rId25"/>
    <p:sldId id="29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5A90A-FF32-48B8-BEFF-620F09214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38D383F-A847-4C48-8011-FC7CBE4E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31E20D-EA96-4CD2-AF6F-BCF1358A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ADC2B6-CE6B-44EA-857E-1D193B74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E36D9-D3E4-4542-A849-19B29882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2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043E8B-8A6F-4582-B233-1FA246DA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2845C1B-51B9-4C6D-B9F0-821A50BE7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BC4202-8ED1-43A2-9B8C-594747E3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74B345-FED1-46CB-BDDC-AC628E0C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008E34-9353-4DF2-9D98-DD45CA4A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9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FF83D11-C7C6-4185-89FD-94233BCCB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3F5E7B-F584-4510-B37C-F5E42D29C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7A461F-DE46-4268-81A7-4772E1E1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93B149-1BC1-40B4-869C-296A1D9B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DE20FE-399A-4985-84F9-546D10B0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32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A9267-8BE9-4D04-847D-F7A17AB3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41B5FF-4240-4995-9C62-01660914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8577BA-6D27-4BBA-9F07-FE565290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65E9BA-BCB0-4A0C-89ED-AF4CA468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516C98-9749-44AD-BD39-BE2C0B0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16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32AED7-258A-46F5-BCB5-86752DEC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FAF221-A0E4-4F6A-AD70-45F67092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CB89BE-0A3D-4BC3-B6FC-2D4E1788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A8824D-9ADC-46A8-BE0B-0A318D4B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A76E33-CA1E-4821-927D-BE3C2F04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3C1D-E722-42D2-BE8F-A80C7486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52EB64-9E68-4E3B-ABA4-B4067E800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BBA4B06-1A35-444C-8FC4-E96CE57B1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49EA2F-D1A1-4ADE-BD3B-58323E89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C5F4D95-55A3-4EF6-B545-A5CA3E25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B9DDD8-CBA4-46CC-AA6A-D4D3256F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27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911517-2E6D-41E3-9B0F-94A0709B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7CC1CD-B081-48D4-B50A-B6155B65B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8865371-9B86-4C42-879F-D9460F4C5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86DEF0-638E-4727-91AA-7AB516ACC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A17A1E-44FC-4A0B-ADCA-EFEFADD22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D9DD2CF-B09B-47EB-AB2E-C757E7CB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7C1DD26-16BD-47CF-BA85-D1063FBB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094644A-0CA1-4880-BE96-B543B34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39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3BC9EE-F680-44C5-B2E5-AF13D8D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52E860E-0071-4249-9BAF-152B92C3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9EC70C-B244-47D2-985E-E1595E32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CC8928-C6B6-44B1-903E-0C0AE3D5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16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704526-7305-409B-A5F9-238466A5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D63DCA-C359-49DC-854D-38C74DCC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3DD850-F591-42BC-9766-58E0AA91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90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B9485E-10E9-40E4-B622-22BCBEB2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CFB1E-FA7E-4EFA-86D2-0CBBF1A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00C83F-3F63-47A6-A835-EA86753C7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B229A6-E877-4740-A861-23B3492D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778392-1064-4DEE-BB9C-035300D8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FFC900-C671-4B1A-BA99-2DBB9CE4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38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E49BE-D800-4406-94AD-4204F113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B96DFB-3904-408F-BFC7-2C167F750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96FC95-D50E-4FF1-9EB7-CCFA3F02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DB9ABBC-9FA9-4DD1-AF79-E5AF6F49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EC95F9-B308-4C6C-B457-B0EEF5DD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A7D58D-60CD-45D5-A119-F652B750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85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34A8ECF-6CDA-4D3D-AC24-089E0E0F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1C0170-E599-4A85-AE47-F88B1DEB2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000F49-414B-4A63-AF78-567A26EA8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D3338-DD67-4249-B32D-1025AD903924}" type="datetimeFigureOut">
              <a:rPr lang="en-IN" smtClean="0"/>
              <a:t>13-07-2021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3C5354-9079-460A-96D9-A9EED51B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FCEAD3-FCB4-4158-B173-59F5540A1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A4716-C127-4E71-8DBF-0CA78E0D07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94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2EE18-55F2-4615-ACAE-2F68F4D8B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Wireless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34C09D-47D2-4356-AFB3-723C4E7362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56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B488C-EC03-4E1E-97C1-3B22AFB7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306CED-3BE7-4AC0-A2F1-B26A438B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Bandwidth</a:t>
            </a:r>
            <a:r>
              <a:rPr lang="en-US" dirty="0">
                <a:solidFill>
                  <a:schemeClr val="tx1"/>
                </a:solidFill>
              </a:rPr>
              <a:t> : 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band of frequencies used for sending electronic signals</a:t>
            </a:r>
          </a:p>
          <a:p>
            <a:r>
              <a:rPr lang="en-US" b="1" dirty="0"/>
              <a:t>Frequency spectrum  </a:t>
            </a:r>
            <a:r>
              <a:rPr lang="en-US" dirty="0"/>
              <a:t>: Frequency spectrum of a signal is the range of frequencies contained by a signal.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471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2B437C-2BBF-465F-A14C-79BFD939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3734E-0DA0-41D1-AABC-0A67AE5A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5F1490-7442-4831-885B-27CD8C29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Wave</a:t>
            </a:r>
          </a:p>
          <a:p>
            <a:r>
              <a:rPr lang="en-US" dirty="0"/>
              <a:t>Micro Wave</a:t>
            </a:r>
          </a:p>
          <a:p>
            <a:r>
              <a:rPr lang="en-US" dirty="0"/>
              <a:t>Infrared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32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4036A-18FA-4ACC-ABA4-44617DDB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100"/>
            <a:ext cx="10515600" cy="1698970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Radio waves</a:t>
            </a:r>
            <a:r>
              <a:rPr lang="en-IN" b="1" dirty="0"/>
              <a:t>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1B122A-CEC7-417D-AF47-0921DE4D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862" y="1364974"/>
            <a:ext cx="10899588" cy="4724676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Used for multicast communication such as Radio or Television.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comes through walls.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Highly regulated,  omni directional antennas (Signal comes from all direction and received by many antennas.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Frequency range is between 3KHZ to 1GHZ.</a:t>
            </a:r>
          </a:p>
        </p:txBody>
      </p:sp>
      <p:pic>
        <p:nvPicPr>
          <p:cNvPr id="1026" name="Picture 2" descr="40,734 Radio Wave Stock Photos, Pictures &amp;amp; Royalty-Free Images - iStock">
            <a:extLst>
              <a:ext uri="{FF2B5EF4-FFF2-40B4-BE49-F238E27FC236}">
                <a16:creationId xmlns:a16="http://schemas.microsoft.com/office/drawing/2014/main" xmlns="" id="{7675A263-0EA3-4FBB-BB82-74316655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72" y="3653160"/>
            <a:ext cx="2536894" cy="187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Are Radio Waves Produced? - iCharts">
            <a:extLst>
              <a:ext uri="{FF2B5EF4-FFF2-40B4-BE49-F238E27FC236}">
                <a16:creationId xmlns:a16="http://schemas.microsoft.com/office/drawing/2014/main" xmlns="" id="{2AF7E951-0747-413E-8B81-6DD5015D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2" y="3298216"/>
            <a:ext cx="3594051" cy="25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omagnetic Spectrum Sources Infographic Diagram With Radiations..  Royalty Free Cliparts, Vectors, And Stock Illustration. Image 80715465.">
            <a:extLst>
              <a:ext uri="{FF2B5EF4-FFF2-40B4-BE49-F238E27FC236}">
                <a16:creationId xmlns:a16="http://schemas.microsoft.com/office/drawing/2014/main" xmlns="" id="{C68E4557-D40E-42F2-A55F-F21A39EE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0" y="2469461"/>
            <a:ext cx="5115340" cy="36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7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0CC2884-F07F-4B04-80FB-1C1468536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9" t="21242" r="38912" b="17278"/>
          <a:stretch/>
        </p:blipFill>
        <p:spPr>
          <a:xfrm>
            <a:off x="-145774" y="0"/>
            <a:ext cx="12337774" cy="6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1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279B6E-83F6-452C-80E5-88DFC7C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676137"/>
          </a:xfrm>
        </p:spPr>
        <p:txBody>
          <a:bodyPr>
            <a:normAutofit/>
          </a:bodyPr>
          <a:lstStyle/>
          <a:p>
            <a:r>
              <a:rPr lang="en-IN" sz="3600" dirty="0"/>
              <a:t>TYPICAL FREQUENCIES FM 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0393EC-29B7-4B5C-8A82-E3F8E4D9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55304"/>
            <a:ext cx="10515600" cy="42343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FM Radio 		88Mhz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TV Broadcast 	200Mhz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GSM Phones	900Mhz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GPS			1.2Ghz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PCS Phones		1.8Ghz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Bluetooth		2.4Ghz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Wi-Fi		2.4Ghz</a:t>
            </a:r>
          </a:p>
        </p:txBody>
      </p:sp>
    </p:spTree>
    <p:extLst>
      <p:ext uri="{BB962C8B-B14F-4D97-AF65-F5344CB8AC3E}">
        <p14:creationId xmlns:p14="http://schemas.microsoft.com/office/powerpoint/2010/main" val="36919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4438EA-CD76-49A3-99AB-272BDCB6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waves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B18292-4C2D-409C-BA5C-756D6EA55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8" y="1428059"/>
            <a:ext cx="11353800" cy="4351338"/>
          </a:xfrm>
        </p:spPr>
        <p:txBody>
          <a:bodyPr/>
          <a:lstStyle/>
          <a:p>
            <a:r>
              <a:rPr lang="en-US" dirty="0"/>
              <a:t>Used for unicast communication such as telephones, satellite network, wireless LANs.</a:t>
            </a:r>
          </a:p>
          <a:p>
            <a:r>
              <a:rPr lang="en-US" dirty="0"/>
              <a:t>Higher frequency range can not comes form walls.</a:t>
            </a:r>
          </a:p>
          <a:p>
            <a:r>
              <a:rPr lang="en-US" dirty="0"/>
              <a:t>Use directional antennas. Point to point.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 descr="Measure the speed of light with your microwave - OpenLearn - Open University">
            <a:extLst>
              <a:ext uri="{FF2B5EF4-FFF2-40B4-BE49-F238E27FC236}">
                <a16:creationId xmlns:a16="http://schemas.microsoft.com/office/drawing/2014/main" xmlns="" id="{1060BB0B-9F85-4EE3-BDBA-640E9B87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39" y="3696389"/>
            <a:ext cx="5499651" cy="27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waves - Waves Project - Period 3">
            <a:extLst>
              <a:ext uri="{FF2B5EF4-FFF2-40B4-BE49-F238E27FC236}">
                <a16:creationId xmlns:a16="http://schemas.microsoft.com/office/drawing/2014/main" xmlns="" id="{8257FAB6-A39D-4522-B26A-C53396F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3782116"/>
            <a:ext cx="3882058" cy="27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64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937337-821E-47A1-8520-8D498030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8991"/>
          </a:xfrm>
        </p:spPr>
        <p:txBody>
          <a:bodyPr/>
          <a:lstStyle/>
          <a:p>
            <a:r>
              <a:rPr lang="en-US" dirty="0"/>
              <a:t>Microwaves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FF40CC6-564F-41C9-9CE3-2458A968C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9205" y="1048509"/>
            <a:ext cx="6172200" cy="4873625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DEF26D-DCC0-4141-9DE7-235BDFEA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522" y="1166191"/>
            <a:ext cx="5050666" cy="5406887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Microwaves range from 1 meter to 1 millimeter and therefore overlap the radio wave band.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Microwaves are good for transmitting information.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Scientists use Microwaves to look for evidence of how the universe began.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US" dirty="0"/>
              <a:t>Microwaves are basically extremely high frequency radio waves, and are made by various types of transmitter. In a mobile phone, they're made by a transmitter chip and an antenna, in a microwave oven they're made by a "magnetron". Their wavelength is usually a couple of centimeters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Mobile phones use microwaves, as they can be generated by a small antenna, which means that the phone doesn't need to be very big. Wi-Fi also uses microwaves.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Microwaves are also used by fixed traffic speed cameras, and for radar, which is used by aircraft, ships and weather forecasters.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49E101-33AA-4E4B-8484-1ECC2C9E0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4" t="28901" r="39986" b="33011"/>
          <a:stretch/>
        </p:blipFill>
        <p:spPr>
          <a:xfrm>
            <a:off x="5183188" y="212035"/>
            <a:ext cx="7008812" cy="65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A90031-75E4-4BF7-ADD7-86BD1A31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941F39-8A18-40CE-AF90-886F23CFA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8" y="133529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These signals can be used to short-range communication in a closed area using line of signal propagation.</a:t>
            </a:r>
          </a:p>
          <a:p>
            <a:pPr algn="just"/>
            <a:r>
              <a:rPr lang="en-US" dirty="0"/>
              <a:t>Example: TV remote, Wireless speakers, Automatic doors etc.</a:t>
            </a:r>
          </a:p>
          <a:p>
            <a:pPr algn="just"/>
            <a:r>
              <a:rPr lang="en-US" dirty="0"/>
              <a:t>Due to short range, it is considered to be one of the most secured transmission medium.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3074" name="Picture 2" descr="Difference between Radio wave, Microwave and Infrared waves - GeeksforGeeks">
            <a:extLst>
              <a:ext uri="{FF2B5EF4-FFF2-40B4-BE49-F238E27FC236}">
                <a16:creationId xmlns:a16="http://schemas.microsoft.com/office/drawing/2014/main" xmlns="" id="{9693CE0E-BCF0-4F01-8AB9-BC316A13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373" y="3319393"/>
            <a:ext cx="2952750" cy="31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13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7C278E-2FDA-4EAE-98A5-42C34B3C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7" t="21823" r="39239" b="21531"/>
          <a:stretch/>
        </p:blipFill>
        <p:spPr>
          <a:xfrm>
            <a:off x="-106017" y="0"/>
            <a:ext cx="1229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279B6E-83F6-452C-80E5-88DFC7C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676137"/>
          </a:xfrm>
        </p:spPr>
        <p:txBody>
          <a:bodyPr>
            <a:normAutofit/>
          </a:bodyPr>
          <a:lstStyle/>
          <a:p>
            <a:r>
              <a:rPr lang="en-IN" sz="3600" dirty="0"/>
              <a:t>WIRELESS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0393EC-29B7-4B5C-8A82-E3F8E4D9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55303"/>
            <a:ext cx="10515600" cy="461175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Wireless Communication is the fastest growing and most vibrant technological areas in the communication field.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a method of transmitting information from one point to other, without using any connection like wires, cables or any physical medium.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Generally, in a communication system, information is transmitted from transmitter to receiver that are placed over a limited distance.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With the help of Wireless Communication, the transmitter and receiver can be placed anywhere between few meters (like a T.V. Remote Control) to few thousand kilometers (Satellite Communication).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0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0E758D-45E7-4CFB-9F98-E42D3374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172278"/>
            <a:ext cx="9515062" cy="200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68918E-FF1A-4A75-A677-C1F619033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27236" r="42610" b="35452"/>
          <a:stretch/>
        </p:blipFill>
        <p:spPr>
          <a:xfrm>
            <a:off x="1404730" y="2451652"/>
            <a:ext cx="9660836" cy="38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F607D51-0BB5-42E2-BEE5-DE7396DD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AAADFF-368D-4F59-B7C0-F2E6B0C1C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5" t="21436" r="39132" b="18052"/>
          <a:stretch/>
        </p:blipFill>
        <p:spPr>
          <a:xfrm>
            <a:off x="0" y="0"/>
            <a:ext cx="1207272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436D966-F3B4-47CA-8AFF-8FDE1136A90B}"/>
              </a:ext>
            </a:extLst>
          </p:cNvPr>
          <p:cNvSpPr/>
          <p:nvPr/>
        </p:nvSpPr>
        <p:spPr>
          <a:xfrm>
            <a:off x="4876800" y="3105835"/>
            <a:ext cx="689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bin"/>
              </a:rPr>
              <a:t>The electromagnetic spectrum describes all the wavelengths of light.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D261E32-A594-4F0A-9A4A-874B04394AC0}"/>
              </a:ext>
            </a:extLst>
          </p:cNvPr>
          <p:cNvCxnSpPr>
            <a:cxnSpLocks/>
          </p:cNvCxnSpPr>
          <p:nvPr/>
        </p:nvCxnSpPr>
        <p:spPr>
          <a:xfrm>
            <a:off x="3710609" y="2464904"/>
            <a:ext cx="0" cy="257092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B3BE8E55-AF64-4F31-9C6B-E34DA368B2C6}"/>
              </a:ext>
            </a:extLst>
          </p:cNvPr>
          <p:cNvSpPr/>
          <p:nvPr/>
        </p:nvSpPr>
        <p:spPr>
          <a:xfrm>
            <a:off x="3856383" y="2994991"/>
            <a:ext cx="1113161" cy="6211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52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B1F42E9-63C7-43DD-A28E-509A310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7" t="16409" r="42826" b="36805"/>
          <a:stretch/>
        </p:blipFill>
        <p:spPr>
          <a:xfrm>
            <a:off x="1192697" y="622851"/>
            <a:ext cx="9846364" cy="5221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2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8D3D47-1A3E-4743-9FD7-F3E5DFF8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07774"/>
          </a:xfrm>
        </p:spPr>
        <p:txBody>
          <a:bodyPr/>
          <a:lstStyle/>
          <a:p>
            <a:r>
              <a:rPr lang="en-US" b="1" dirty="0"/>
              <a:t>Frequency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5712194-5282-472C-AA2B-CB91FF4B4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538" y="702365"/>
            <a:ext cx="5905500" cy="29154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305613-BE92-47C7-B174-38289588E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10748"/>
            <a:ext cx="3932237" cy="291547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800" dirty="0"/>
              <a:t>Frequency describes the number of waves that pass a fixed place in a given amount of time. </a:t>
            </a:r>
          </a:p>
          <a:p>
            <a:pPr algn="just"/>
            <a:r>
              <a:rPr lang="en-US" sz="1800" dirty="0"/>
              <a:t>So if the it takes for a wave to pass is 1/2time second, the frequency is 2 per second. </a:t>
            </a:r>
          </a:p>
          <a:p>
            <a:pPr algn="just"/>
            <a:r>
              <a:rPr lang="en-US" sz="1800" dirty="0"/>
              <a:t>If it takes 1/100 of an hour, the frequency is 100 per hour</a:t>
            </a:r>
          </a:p>
          <a:p>
            <a:pPr algn="just"/>
            <a:r>
              <a:rPr lang="en-US" sz="1800" dirty="0"/>
              <a:t>What does "wavelength" mean? </a:t>
            </a:r>
          </a:p>
          <a:p>
            <a:pPr algn="just"/>
            <a:r>
              <a:rPr lang="en-US" sz="1800" dirty="0"/>
              <a:t>The wavelength is the distance from the peak of one wave to the next one.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70D48C-4338-4A3E-9E47-7AC59CCA1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1" r="41087" b="35452"/>
          <a:stretch/>
        </p:blipFill>
        <p:spPr>
          <a:xfrm>
            <a:off x="4400964" y="4306957"/>
            <a:ext cx="7182678" cy="20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54E43F-2462-4B14-8849-AF7131D61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9" t="9642" r="16087" b="5485"/>
          <a:stretch/>
        </p:blipFill>
        <p:spPr>
          <a:xfrm>
            <a:off x="0" y="0"/>
            <a:ext cx="12192000" cy="69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5B8CD-B22D-40D4-A7FA-B82BA3D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5289"/>
            <a:ext cx="10515600" cy="410815"/>
          </a:xfrm>
        </p:spPr>
        <p:txBody>
          <a:bodyPr>
            <a:noAutofit/>
          </a:bodyPr>
          <a:lstStyle/>
          <a:p>
            <a:r>
              <a:rPr lang="en-IN" sz="3200" dirty="0"/>
              <a:t>Extra 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BB8A90-930C-4EB5-946C-8389022C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81878"/>
            <a:ext cx="10515600" cy="530777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tx1"/>
                </a:solidFill>
              </a:rPr>
              <a:t>Linear predictive coding :</a:t>
            </a:r>
          </a:p>
          <a:p>
            <a:r>
              <a:rPr lang="en-IN" sz="2000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 Linear predictive coding (LPC) is a tool used mostly in audio signal processing and speech processing for representing the spectral envelope of a digital signal of speech in compressed form, using the information of a linear predictive model.</a:t>
            </a:r>
          </a:p>
          <a:p>
            <a:r>
              <a:rPr lang="en-US" dirty="0">
                <a:solidFill>
                  <a:schemeClr val="tx1"/>
                </a:solidFill>
              </a:rPr>
              <a:t>Hamming codes :</a:t>
            </a:r>
          </a:p>
          <a:p>
            <a:r>
              <a:rPr lang="en-US" sz="2000" dirty="0">
                <a:solidFill>
                  <a:schemeClr val="tx1"/>
                </a:solidFill>
              </a:rPr>
              <a:t>	Hamming code is a set of error-correction codes that can be used to detect and correct the errors that can occur when the data is moved or stored from the sender to the receiver.</a:t>
            </a:r>
          </a:p>
          <a:p>
            <a:r>
              <a:rPr lang="en-US" dirty="0">
                <a:solidFill>
                  <a:schemeClr val="tx1"/>
                </a:solidFill>
              </a:rPr>
              <a:t>Block code: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	A block code is any member of the large and important family of error-correcting codes that encode data in blocks.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Binary Phase Shift Keying (BPSK)</a:t>
            </a:r>
          </a:p>
          <a:p>
            <a:r>
              <a:rPr lang="en-US" sz="2000" dirty="0">
                <a:solidFill>
                  <a:schemeClr val="tx1"/>
                </a:solidFill>
              </a:rPr>
              <a:t>Binary Phase Shift Keying (BPSK) is a two phase modulation scheme, where the 0’s and 1’s in a binary message are represented by two different phase states in the carrier signal: θ=0∘ for binary 1 and θ=180∘ for binary 0.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7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5B8CD-B22D-40D4-A7FA-B82BA3D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5289"/>
            <a:ext cx="10515600" cy="410815"/>
          </a:xfrm>
        </p:spPr>
        <p:txBody>
          <a:bodyPr>
            <a:noAutofit/>
          </a:bodyPr>
          <a:lstStyle/>
          <a:p>
            <a:r>
              <a:rPr lang="en-IN" sz="3200" dirty="0"/>
              <a:t>Important 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BB8A90-930C-4EB5-946C-8389022C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81878"/>
            <a:ext cx="10515600" cy="53077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The Quadrature Phase Shift Keying </a:t>
            </a:r>
            <a:r>
              <a:rPr lang="en-IN" dirty="0">
                <a:solidFill>
                  <a:schemeClr val="tx1"/>
                </a:solidFill>
              </a:rPr>
              <a:t>:</a:t>
            </a:r>
          </a:p>
          <a:p>
            <a:r>
              <a:rPr lang="en-IN" sz="2000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 The Quadrature Phase Shift Keying (QPSK) is a variation of BPSK, and it is also a Double Side Band Suppressed Carrier (DSBSC) modulation scheme, which sends two bits of digital information at a time, called as digits.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Minimum shift keying</a:t>
            </a:r>
          </a:p>
          <a:p>
            <a:pPr fontAlgn="base"/>
            <a:r>
              <a:rPr lang="en-US" sz="2000" dirty="0">
                <a:solidFill>
                  <a:schemeClr val="tx1"/>
                </a:solidFill>
              </a:rPr>
              <a:t>MSK, is a form frequency modulation based on a system called continuous-phase frequency-shift keying.</a:t>
            </a:r>
          </a:p>
          <a:p>
            <a:pPr fontAlgn="base"/>
            <a:r>
              <a:rPr lang="en-US" sz="2000" dirty="0">
                <a:solidFill>
                  <a:schemeClr val="tx1"/>
                </a:solidFill>
              </a:rPr>
              <a:t>Minimum shift keying, MSK offers advantages in terms of spectral efficiency when compared to other similar modes.</a:t>
            </a:r>
          </a:p>
          <a:p>
            <a:pPr fontAlgn="base"/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5B8CD-B22D-40D4-A7FA-B82BA3D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6017"/>
            <a:ext cx="10515600" cy="530087"/>
          </a:xfrm>
        </p:spPr>
        <p:txBody>
          <a:bodyPr>
            <a:noAutofit/>
          </a:bodyPr>
          <a:lstStyle/>
          <a:p>
            <a:r>
              <a:rPr lang="en-IN" sz="4000" dirty="0"/>
              <a:t>Frequency </a:t>
            </a:r>
            <a:r>
              <a:rPr lang="en-US" sz="4000" dirty="0"/>
              <a:t>Spectrum: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BB8A90-930C-4EB5-946C-8389022C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81878"/>
            <a:ext cx="10515600" cy="530777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 ordered array of the components of </a:t>
            </a:r>
            <a:r>
              <a:rPr lang="en-US" sz="2000">
                <a:solidFill>
                  <a:schemeClr val="tx1"/>
                </a:solidFill>
              </a:rPr>
              <a:t>a  </a:t>
            </a:r>
            <a:r>
              <a:rPr lang="en-US" sz="2000" dirty="0">
                <a:solidFill>
                  <a:schemeClr val="tx1"/>
                </a:solidFill>
              </a:rPr>
              <a:t>wave is called spectrum.</a:t>
            </a:r>
            <a:endParaRPr lang="en-IN" sz="2000" dirty="0">
              <a:solidFill>
                <a:schemeClr val="tx1"/>
              </a:solidFill>
            </a:endParaRPr>
          </a:p>
          <a:p>
            <a:r>
              <a:rPr lang="en-IN" sz="2000" dirty="0">
                <a:solidFill>
                  <a:schemeClr val="tx1"/>
                </a:solidFill>
              </a:rPr>
              <a:t>A frequency spectrum is the range of frequencies of electromagnetic radiation from zero to infinity.</a:t>
            </a:r>
          </a:p>
          <a:p>
            <a:r>
              <a:rPr lang="en-IN" sz="2000" dirty="0">
                <a:solidFill>
                  <a:schemeClr val="tx1"/>
                </a:solidFill>
              </a:rPr>
              <a:t>It is a sum of all  frequency ranges.</a:t>
            </a:r>
          </a:p>
          <a:p>
            <a:r>
              <a:rPr lang="en-IN" sz="2000" dirty="0">
                <a:solidFill>
                  <a:schemeClr val="tx1"/>
                </a:solidFill>
              </a:rPr>
              <a:t>The electromagnetic spectrum was divided into 26 alphabetically designed bands. However, the international telecommunication union(ITU) formally recognizes 12 bands for 30 Hz to 3000 GHz</a:t>
            </a:r>
          </a:p>
          <a:p>
            <a:endParaRPr lang="en-I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Radio frequency spectrum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Infrared frequency spectrum</a:t>
            </a:r>
          </a:p>
          <a:p>
            <a:endParaRPr lang="en-IN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0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5B8CD-B22D-40D4-A7FA-B82BA3D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6017"/>
            <a:ext cx="10515600" cy="530087"/>
          </a:xfrm>
        </p:spPr>
        <p:txBody>
          <a:bodyPr>
            <a:noAutofit/>
          </a:bodyPr>
          <a:lstStyle/>
          <a:p>
            <a:r>
              <a:rPr lang="en-US" sz="4000" b="1" dirty="0"/>
              <a:t>Radio Frequency Spectrum </a:t>
            </a:r>
            <a:r>
              <a:rPr lang="en-US" sz="4000" dirty="0"/>
              <a:t>: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BB8A90-930C-4EB5-946C-8389022C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81878"/>
            <a:ext cx="10515600" cy="530777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It is sum of all the individual channels, each carrying separate into, spread across wide frequency spectrum. We can say RF is a one kind of </a:t>
            </a:r>
            <a:r>
              <a:rPr lang="en-US" sz="2000" dirty="0">
                <a:solidFill>
                  <a:schemeClr val="tx1"/>
                </a:solidFill>
                <a:latin typeface="Cabin"/>
              </a:rPr>
              <a:t>electromagnetic waves.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entire spectrum of electromagnetic frequencies is used for communications including frequencies used for radio, radar and television.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frequency spectrum is generally measured in Hz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commercial FM radio band operates between 88 and 108 Mhz.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RF spectrum is commercially used in the form of low band, mid band, commercial band </a:t>
            </a:r>
            <a:r>
              <a:rPr lang="en-US" sz="2000" dirty="0" err="1">
                <a:solidFill>
                  <a:schemeClr val="tx1"/>
                </a:solidFill>
              </a:rPr>
              <a:t>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006F2B-874A-46C5-B62A-BF113A4D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3340"/>
            <a:ext cx="10515600" cy="755373"/>
          </a:xfrm>
        </p:spPr>
        <p:txBody>
          <a:bodyPr>
            <a:normAutofit fontScale="90000"/>
          </a:bodyPr>
          <a:lstStyle/>
          <a:p>
            <a:r>
              <a:rPr lang="en-IN" dirty="0"/>
              <a:t>Wireless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85932A-94E7-4852-97F1-680C5923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6523"/>
            <a:ext cx="10515600" cy="443312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Requirements of Wireless Communication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Freedom from wires.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No bunch of wires running from here and there.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“Auto Magical” instantaneous communication without physical connection setup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e.g.- Bluetooth, Wi-Fi.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Global coverage Communication can reach where wiring is infeasible or costly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E.g.- rural areas, buildings, battle field, outer space.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Stay connected, flexibility to connect multiple devices.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2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OPAGATION OF RADIO WAVES - ppt download">
            <a:extLst>
              <a:ext uri="{FF2B5EF4-FFF2-40B4-BE49-F238E27FC236}">
                <a16:creationId xmlns:a16="http://schemas.microsoft.com/office/drawing/2014/main" xmlns="" id="{B2607E6D-6037-40F4-99B9-80F7528F0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t="4445" r="4347" b="7246"/>
          <a:stretch/>
        </p:blipFill>
        <p:spPr bwMode="auto">
          <a:xfrm>
            <a:off x="0" y="0"/>
            <a:ext cx="12192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08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1384DA6-6EDD-4E1F-B3D0-E9B857E9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D7428A-187B-43B1-8928-192E864C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t="16505" r="19075" b="7515"/>
          <a:stretch/>
        </p:blipFill>
        <p:spPr>
          <a:xfrm>
            <a:off x="490330" y="-1"/>
            <a:ext cx="11092070" cy="67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10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4955D-69B2-4872-86D6-DCC65B02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8052"/>
            <a:ext cx="10515600" cy="715618"/>
          </a:xfrm>
        </p:spPr>
        <p:txBody>
          <a:bodyPr>
            <a:normAutofit fontScale="90000"/>
          </a:bodyPr>
          <a:lstStyle/>
          <a:p>
            <a:r>
              <a:rPr lang="en-IN" dirty="0"/>
              <a:t>Infrared Frequency Spectrum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3987F6-F6BD-439A-A8B2-D1BD1F42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537253"/>
            <a:ext cx="10515600" cy="45523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Light waves that are slightly longer than visible light waves are IR waves. They are found to the right of visible light in the electromagnetic spectrum.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IR rays create most of the heat from sunlight and burning bulbs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The length of these waves ranges from </a:t>
            </a:r>
            <a:r>
              <a:rPr lang="en-IN" dirty="0">
                <a:solidFill>
                  <a:schemeClr val="tx1"/>
                </a:solidFill>
              </a:rPr>
              <a:t>10</a:t>
            </a:r>
            <a:r>
              <a:rPr lang="en-IN" baseline="30000" dirty="0">
                <a:solidFill>
                  <a:schemeClr val="tx1"/>
                </a:solidFill>
              </a:rPr>
              <a:t>-12</a:t>
            </a:r>
            <a:r>
              <a:rPr lang="en-IN" baseline="30000" dirty="0"/>
              <a:t>  </a:t>
            </a:r>
            <a:r>
              <a:rPr lang="en-IN" sz="2000" dirty="0">
                <a:solidFill>
                  <a:schemeClr val="tx1"/>
                </a:solidFill>
              </a:rPr>
              <a:t>to </a:t>
            </a:r>
            <a:r>
              <a:rPr lang="en-IN" dirty="0">
                <a:solidFill>
                  <a:schemeClr val="tx1"/>
                </a:solidFill>
              </a:rPr>
              <a:t>10</a:t>
            </a:r>
            <a:r>
              <a:rPr lang="en-IN" baseline="30000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1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ED87B6-7482-43DC-B232-0A621D5F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Communication System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95EC068-1AC4-453C-88A0-727739206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95" t="40190" r="18370" b="7805"/>
          <a:stretch/>
        </p:blipFill>
        <p:spPr>
          <a:xfrm>
            <a:off x="1057198" y="1979889"/>
            <a:ext cx="11015531" cy="45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1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8A04F-3DFF-4482-BDCB-0C47716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269"/>
            <a:ext cx="10515600" cy="14709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				</a:t>
            </a:r>
            <a:r>
              <a:rPr lang="en-US" sz="3600" b="1" dirty="0"/>
              <a:t>Contin..</a:t>
            </a:r>
            <a:br>
              <a:rPr lang="en-US" sz="3600" b="1" dirty="0"/>
            </a:b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F56BF3-FA74-44C7-A6D7-E8C6B71B9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58957"/>
            <a:ext cx="10515600" cy="48306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transmitter receives the information from the source and encodes it by using a source encoder.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source encoder is used to encode the message from the source into a continuous stream of bits. (methods for source encoding are waveform, linear predictive coding)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channel encoder encodes the signal for error correction and detection by adding some redundant bits.(methods for channel encoding are hamming codes, block codes etc)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encoded signal is modulated by using the digital modulation schemes such as binary phase shift keying, quadrature phase shift keying, minimum shift keying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receiver demodulates and decodes(channel decoding and source decoding) the signal to obtain the transmitted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The main design goals of the transmitter and the receiver are to decrease the distortion and noise from the channel</a:t>
            </a:r>
          </a:p>
        </p:txBody>
      </p:sp>
    </p:spTree>
    <p:extLst>
      <p:ext uri="{BB962C8B-B14F-4D97-AF65-F5344CB8AC3E}">
        <p14:creationId xmlns:p14="http://schemas.microsoft.com/office/powerpoint/2010/main" val="304065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8A04F-3DFF-4482-BDCB-0C47716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4558"/>
            <a:ext cx="10515600" cy="7288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sz="3600" b="1" dirty="0"/>
              <a:t>Types of Wireless Communication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F56BF3-FA74-44C7-A6D7-E8C6B71B9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85461"/>
            <a:ext cx="10515600" cy="4804190"/>
          </a:xfrm>
        </p:spPr>
        <p:txBody>
          <a:bodyPr>
            <a:normAutofit/>
          </a:bodyPr>
          <a:lstStyle/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Today, people need Mobile Phones for many things like talking, internet, multimedia etc.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Wireless Communication Systems also provide different services like video conferencing, cellular telephone, paging, TV, Radio etc.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Due to the need for variety of communication services, different types of Wireless Communication Systems are developed.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Some of the important Wireless Communication Systems available today are: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Television and Radio, Broadcasting, Satellite Communication, Radar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Mobile Telephone System (Cellular Communication) , Global Positioning System (GPS)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Infrared Communication, WLAN (Wi-Fi) , Bluetooth, Paging, Cordless Phones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Radio Frequency Identification (RFID)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422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8C7223-8B36-4B31-9141-BF1BDDA7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8A04F-3DFF-4482-BDCB-0C47716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4558"/>
            <a:ext cx="10515600" cy="7288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sz="3600" b="1" dirty="0"/>
              <a:t>Advantages of Wireless Communication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F56BF3-FA74-44C7-A6D7-E8C6B71B9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85461"/>
            <a:ext cx="11360150" cy="480419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Working professionals can work and access Internet anywhere and anytime without carrying cables or wires  wherever they go.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This also helps to complete the work anywhere on time and improves the productivity.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wireless communication network is a solution in areas where cables are impossible to install (e.g. dangerous areas, long distances etc.)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Wireless networks are cheaper to install and maintain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9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5C409F-835A-495F-9EAE-439568F0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506A9F-B3A3-482C-978F-109A94AA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Less secure.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High costs for setting the infrastructure.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Unlike wired communication, wireless communication is influenced by physical obstructions, climatic conditions, interference from other wireless devices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Bandwidth: Bandwidth is a limited resource in wireless environment.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Frequency Spectrum : The frequency spectrum is limited and finite. The number of user who can be connected to a wireless network at a given time are limited.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Power : The power  density from a wireless antenna decreases rapidly with the square of the distance as one moves away from the antenna.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0580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1089</Words>
  <Application>Microsoft Office PowerPoint</Application>
  <PresentationFormat>Widescreen</PresentationFormat>
  <Paragraphs>147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</vt:lpstr>
      <vt:lpstr>Cabin</vt:lpstr>
      <vt:lpstr>Calibri</vt:lpstr>
      <vt:lpstr>Calibri Light</vt:lpstr>
      <vt:lpstr>Wingdings</vt:lpstr>
      <vt:lpstr>Office Theme</vt:lpstr>
      <vt:lpstr>Wireless Communication</vt:lpstr>
      <vt:lpstr>WIRELESS COMMUNICATION</vt:lpstr>
      <vt:lpstr>Wireless communication</vt:lpstr>
      <vt:lpstr>Wireless Communication System</vt:lpstr>
      <vt:lpstr>     Contin.. </vt:lpstr>
      <vt:lpstr> Types of Wireless Communication</vt:lpstr>
      <vt:lpstr>PowerPoint Presentation</vt:lpstr>
      <vt:lpstr> Advantages of Wireless Communication</vt:lpstr>
      <vt:lpstr>Disadvantages</vt:lpstr>
      <vt:lpstr>Cont..</vt:lpstr>
      <vt:lpstr>PowerPoint Presentation</vt:lpstr>
      <vt:lpstr>Wireless Transmission:</vt:lpstr>
      <vt:lpstr>Radio waves? </vt:lpstr>
      <vt:lpstr>PowerPoint Presentation</vt:lpstr>
      <vt:lpstr>TYPICAL FREQUENCIES FM RADIO</vt:lpstr>
      <vt:lpstr>Micro waves</vt:lpstr>
      <vt:lpstr>Microwaves</vt:lpstr>
      <vt:lpstr>Infrared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Frequency</vt:lpstr>
      <vt:lpstr>PowerPoint Presentation</vt:lpstr>
      <vt:lpstr>Extra content:</vt:lpstr>
      <vt:lpstr>Important content:</vt:lpstr>
      <vt:lpstr>Frequency Spectrum:</vt:lpstr>
      <vt:lpstr>Radio Frequency Spectrum :</vt:lpstr>
      <vt:lpstr>PowerPoint Presentation</vt:lpstr>
      <vt:lpstr>PowerPoint Presentation</vt:lpstr>
      <vt:lpstr>PowerPoint Presentation</vt:lpstr>
      <vt:lpstr>Infrared Frequency Spectrum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</dc:title>
  <dc:creator>Komal Domadiya</dc:creator>
  <cp:lastModifiedBy>vg</cp:lastModifiedBy>
  <cp:revision>104</cp:revision>
  <dcterms:created xsi:type="dcterms:W3CDTF">2018-06-19T16:13:16Z</dcterms:created>
  <dcterms:modified xsi:type="dcterms:W3CDTF">2021-07-13T06:54:21Z</dcterms:modified>
</cp:coreProperties>
</file>